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8" r:id="rId17"/>
    <p:sldId id="279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6"/>
  </p:normalViewPr>
  <p:slideViewPr>
    <p:cSldViewPr>
      <p:cViewPr varScale="1">
        <p:scale>
          <a:sx n="84" d="100"/>
          <a:sy n="84" d="100"/>
        </p:scale>
        <p:origin x="70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CE45D-8398-437F-885A-20687A2C2A56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3654D-9A39-4841-95E8-B669A6277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31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33654D-9A39-4841-95E8-B669A62770A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36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81C9673-5421-44C2-B455-F42622F6F8DF}" type="datetimeFigureOut">
              <a:rPr lang="en-US" smtClean="0"/>
              <a:pPr/>
              <a:t>12-Dec-21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801417-9845-4D90-8C94-2DA4969FA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5943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Ăn mòn kim loại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33400"/>
            <a:ext cx="3657600" cy="3124200"/>
          </a:xfrm>
          <a:prstGeom prst="rect">
            <a:avLst/>
          </a:prstGeom>
        </p:spPr>
      </p:pic>
      <p:pic>
        <p:nvPicPr>
          <p:cNvPr id="5" name="Picture 4" descr="Kim loại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657600"/>
            <a:ext cx="2438400" cy="2667000"/>
          </a:xfrm>
          <a:prstGeom prst="rect">
            <a:avLst/>
          </a:prstGeom>
        </p:spPr>
      </p:pic>
      <p:pic>
        <p:nvPicPr>
          <p:cNvPr id="6" name="Picture 5" descr="tau-thuyen-bi-ri-se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533400"/>
            <a:ext cx="4267200" cy="3200400"/>
          </a:xfrm>
          <a:prstGeom prst="rect">
            <a:avLst/>
          </a:prstGeom>
        </p:spPr>
      </p:pic>
      <p:pic>
        <p:nvPicPr>
          <p:cNvPr id="7" name="Picture 6" descr="tải xuống (1)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3733800"/>
            <a:ext cx="3124200" cy="2667000"/>
          </a:xfrm>
          <a:prstGeom prst="rect">
            <a:avLst/>
          </a:prstGeom>
        </p:spPr>
      </p:pic>
      <p:pic>
        <p:nvPicPr>
          <p:cNvPr id="9" name="Picture 8" descr="tải xuống.jf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800" y="3657600"/>
            <a:ext cx="2286000" cy="26670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" y="1166018"/>
            <a:ext cx="8229600" cy="5615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Phương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pháp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bảo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vệ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bề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mặt</a:t>
            </a:r>
            <a:endParaRPr lang="en-US" sz="3200" b="1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bôi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mạ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 algn="just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men…</a:t>
            </a:r>
          </a:p>
          <a:p>
            <a:pPr marL="457200" indent="-45720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III. CHỐNG ĂN MÒN KIM LOẠI</a:t>
            </a:r>
          </a:p>
        </p:txBody>
      </p:sp>
      <p:pic>
        <p:nvPicPr>
          <p:cNvPr id="4" name="Picture 3" descr="08Anti-Rust-Paints-Market su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72" y="3124200"/>
            <a:ext cx="3581400" cy="2556568"/>
          </a:xfrm>
          <a:prstGeom prst="rect">
            <a:avLst/>
          </a:prstGeom>
        </p:spPr>
      </p:pic>
      <p:pic>
        <p:nvPicPr>
          <p:cNvPr id="5" name="Picture 4" descr="1372819396_4aabb4d7_xu-ly-truoc-khi-s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808" y="3124200"/>
            <a:ext cx="2084832" cy="2554224"/>
          </a:xfrm>
          <a:prstGeom prst="rect">
            <a:avLst/>
          </a:prstGeom>
        </p:spPr>
      </p:pic>
      <p:pic>
        <p:nvPicPr>
          <p:cNvPr id="7" name="Picture 6" descr="tải xuống (1)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3124200"/>
            <a:ext cx="2301240" cy="255422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"/>
                <a:ext cx="8229600" cy="5973763"/>
              </a:xfrm>
            </p:spPr>
            <p:txBody>
              <a:bodyPr>
                <a:normAutofit/>
              </a:bodyPr>
              <a:lstStyle/>
              <a:p>
                <a:pPr algn="just">
                  <a:buNone/>
                </a:pPr>
                <a:r>
                  <a:rPr lang="en-US" sz="3200" b="1" dirty="0" smtClean="0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2. </a:t>
                </a:r>
                <a:r>
                  <a:rPr lang="en-US" sz="3200" b="1" dirty="0" err="1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Phương</a:t>
                </a:r>
                <a:r>
                  <a:rPr lang="en-US" sz="3200" b="1" dirty="0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pháp</a:t>
                </a:r>
                <a:r>
                  <a:rPr lang="en-US" sz="3200" b="1" dirty="0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điện</a:t>
                </a:r>
                <a:r>
                  <a:rPr lang="en-US" sz="3200" b="1" dirty="0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effectLst>
                      <a:outerShdw blurRad="31750" dist="25400" dir="54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Times New Roman" pitchFamily="18" charset="0"/>
                    <a:ea typeface="+mj-ea"/>
                    <a:cs typeface="Times New Roman" pitchFamily="18" charset="0"/>
                  </a:rPr>
                  <a:t>hóa</a:t>
                </a:r>
                <a:endParaRPr lang="en-US" sz="3200" b="1" dirty="0">
                  <a:solidFill>
                    <a:srgbClr val="002060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algn="just">
                  <a:buFontTx/>
                  <a:buChar char="-"/>
                </a:pP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Dùng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kim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loại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khác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làm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vật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“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hy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sinh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”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để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bảo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vệ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kim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loại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cần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bảo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vệ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. (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vật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“hi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sinh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”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ăn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mòn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i="1" smtClean="0">
                        <a:latin typeface="Cambria Math" panose="02040503050406030204" pitchFamily="18" charset="0"/>
                        <a:cs typeface="Times New Roman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Kim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loại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kia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>
                    <a:latin typeface="Times New Roman" pitchFamily="18" charset="0"/>
                    <a:cs typeface="Times New Roman" pitchFamily="18" charset="0"/>
                  </a:rPr>
                  <a:t>bảo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vệ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6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buFontTx/>
                  <a:buChar char="-"/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"/>
                <a:ext cx="8229600" cy="5973763"/>
              </a:xfrm>
              <a:blipFill rotWithShape="0">
                <a:blip r:embed="rId2"/>
                <a:stretch>
                  <a:fillRect l="-815" t="-1531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hong-an-mon-tau-bi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209800"/>
            <a:ext cx="4724400" cy="3657600"/>
          </a:xfrm>
          <a:prstGeom prst="rect">
            <a:avLst/>
          </a:prstGeom>
        </p:spPr>
      </p:pic>
      <p:pic>
        <p:nvPicPr>
          <p:cNvPr id="5" name="Picture 4" descr="dung-kem-chong-an-mon-tau-bie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" y="2209800"/>
            <a:ext cx="3924300" cy="36576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Autofit/>
          </a:bodyPr>
          <a:lstStyle/>
          <a:p>
            <a:pPr marL="109728" lvl="0" indent="0" fontAlgn="ctr">
              <a:buNone/>
            </a:pPr>
            <a:r>
              <a:rPr lang="en-US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" pitchFamily="2" charset="0"/>
              </a:rPr>
              <a:t> 1. </a:t>
            </a:r>
            <a:r>
              <a:rPr lang="en-US" sz="2800" b="1" dirty="0" err="1">
                <a:latin typeface="Times" pitchFamily="2" charset="0"/>
              </a:rPr>
              <a:t>Bản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chất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của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ăn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mòn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hóa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học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và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ăn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mòn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điện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hóa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giống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và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khác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nhau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như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thế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nào</a:t>
            </a:r>
            <a:r>
              <a:rPr lang="en-US" sz="2800" b="1" dirty="0">
                <a:latin typeface="Times" pitchFamily="2" charset="0"/>
              </a:rPr>
              <a:t>?</a:t>
            </a:r>
          </a:p>
          <a:p>
            <a:pPr marL="109728" indent="0" fontAlgn="ctr">
              <a:buNone/>
            </a:pPr>
            <a:r>
              <a:rPr lang="en-US" sz="2800" b="1" dirty="0">
                <a:latin typeface="Times" pitchFamily="2" charset="0"/>
              </a:rPr>
              <a:t>A. </a:t>
            </a:r>
            <a:r>
              <a:rPr lang="en-US" sz="2800" dirty="0" err="1">
                <a:latin typeface="Times" pitchFamily="2" charset="0"/>
              </a:rPr>
              <a:t>Giống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cả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hai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đều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biến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kim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loại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thành</a:t>
            </a:r>
            <a:r>
              <a:rPr lang="en-US" sz="2800" dirty="0">
                <a:latin typeface="Times" pitchFamily="2" charset="0"/>
              </a:rPr>
              <a:t> ion </a:t>
            </a:r>
            <a:r>
              <a:rPr lang="en-US" sz="2800" dirty="0" err="1">
                <a:latin typeface="Times" pitchFamily="2" charset="0"/>
              </a:rPr>
              <a:t>dương</a:t>
            </a:r>
            <a:r>
              <a:rPr lang="en-US" sz="2800" dirty="0">
                <a:latin typeface="Times" pitchFamily="2" charset="0"/>
              </a:rPr>
              <a:t>, </a:t>
            </a:r>
            <a:r>
              <a:rPr lang="en-US" sz="2800" dirty="0" err="1">
                <a:latin typeface="Times" pitchFamily="2" charset="0"/>
              </a:rPr>
              <a:t>khác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có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không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có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phát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sinh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dòng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điện</a:t>
            </a:r>
            <a:r>
              <a:rPr lang="en-US" sz="2800" dirty="0">
                <a:latin typeface="Times" pitchFamily="2" charset="0"/>
              </a:rPr>
              <a:t>.</a:t>
            </a:r>
          </a:p>
          <a:p>
            <a:pPr marL="109728" indent="0" fontAlgn="ctr">
              <a:buNone/>
            </a:pPr>
            <a:r>
              <a:rPr lang="en-US" sz="2800" b="1" dirty="0">
                <a:latin typeface="Times" pitchFamily="2" charset="0"/>
              </a:rPr>
              <a:t>B.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Giống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cả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hai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đều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sự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ăn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mòn</a:t>
            </a:r>
            <a:r>
              <a:rPr lang="en-US" sz="2800" dirty="0">
                <a:latin typeface="Times" pitchFamily="2" charset="0"/>
              </a:rPr>
              <a:t>, </a:t>
            </a:r>
            <a:r>
              <a:rPr lang="en-US" sz="2800" dirty="0" err="1">
                <a:latin typeface="Times" pitchFamily="2" charset="0"/>
              </a:rPr>
              <a:t>khác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có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không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có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phát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sinh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dòng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điện</a:t>
            </a:r>
            <a:r>
              <a:rPr lang="en-US" sz="2800" dirty="0">
                <a:latin typeface="Times" pitchFamily="2" charset="0"/>
              </a:rPr>
              <a:t>.</a:t>
            </a:r>
          </a:p>
          <a:p>
            <a:pPr marL="109728" indent="0" fontAlgn="ctr">
              <a:buNone/>
            </a:pPr>
            <a:r>
              <a:rPr lang="en-US" sz="2800" b="1" dirty="0">
                <a:latin typeface="Times" pitchFamily="2" charset="0"/>
              </a:rPr>
              <a:t>C.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Giống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cả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hai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đều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phát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sinh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dòng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điện</a:t>
            </a:r>
            <a:r>
              <a:rPr lang="en-US" sz="2800" dirty="0">
                <a:latin typeface="Times" pitchFamily="2" charset="0"/>
              </a:rPr>
              <a:t>, </a:t>
            </a:r>
            <a:r>
              <a:rPr lang="en-US" sz="2800" dirty="0" err="1">
                <a:latin typeface="Times" pitchFamily="2" charset="0"/>
              </a:rPr>
              <a:t>khác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chỉ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có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ăn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mòn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hóa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học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mới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quá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trình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oxi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hóa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khử</a:t>
            </a:r>
            <a:r>
              <a:rPr lang="en-US" sz="2800" dirty="0">
                <a:latin typeface="Times" pitchFamily="2" charset="0"/>
              </a:rPr>
              <a:t>.</a:t>
            </a:r>
          </a:p>
          <a:p>
            <a:pPr marL="109728" indent="0" fontAlgn="ctr">
              <a:buNone/>
            </a:pPr>
            <a:r>
              <a:rPr lang="en-US" sz="2800" b="1" dirty="0">
                <a:latin typeface="Times" pitchFamily="2" charset="0"/>
              </a:rPr>
              <a:t>D</a:t>
            </a:r>
            <a:r>
              <a:rPr lang="en-US" sz="2800" dirty="0">
                <a:latin typeface="Times" pitchFamily="2" charset="0"/>
              </a:rPr>
              <a:t>. </a:t>
            </a:r>
            <a:r>
              <a:rPr lang="en-US" sz="2800" dirty="0" err="1">
                <a:latin typeface="Times" pitchFamily="2" charset="0"/>
              </a:rPr>
              <a:t>Giống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cả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hai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đều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quá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trình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oxi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hóa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khử</a:t>
            </a:r>
            <a:r>
              <a:rPr lang="en-US" sz="2800" dirty="0">
                <a:latin typeface="Times" pitchFamily="2" charset="0"/>
              </a:rPr>
              <a:t>, </a:t>
            </a:r>
            <a:r>
              <a:rPr lang="en-US" sz="2800" dirty="0" err="1">
                <a:latin typeface="Times" pitchFamily="2" charset="0"/>
              </a:rPr>
              <a:t>khác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có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không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có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phát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sinh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dòng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điện</a:t>
            </a:r>
            <a:r>
              <a:rPr lang="en-US" sz="2800" dirty="0">
                <a:latin typeface="Times" pitchFamily="2" charset="0"/>
              </a:rPr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BÀI TẬP CỦNG CỐ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F8B18CD1-3F1B-6644-80B9-E1229A7F04C0}"/>
              </a:ext>
            </a:extLst>
          </p:cNvPr>
          <p:cNvSpPr/>
          <p:nvPr/>
        </p:nvSpPr>
        <p:spPr>
          <a:xfrm>
            <a:off x="533400" y="48768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68963"/>
          </a:xfrm>
        </p:spPr>
        <p:txBody>
          <a:bodyPr>
            <a:normAutofit/>
          </a:bodyPr>
          <a:lstStyle/>
          <a:p>
            <a:pPr marL="109728" lvl="0" indent="0" fontAlgn="base">
              <a:buNone/>
            </a:pPr>
            <a:r>
              <a:rPr lang="en-US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" pitchFamily="2" charset="0"/>
              </a:rPr>
              <a:t> 2. </a:t>
            </a:r>
            <a:r>
              <a:rPr lang="en-US" sz="2800" b="1" dirty="0" err="1">
                <a:latin typeface="Times" pitchFamily="2" charset="0"/>
              </a:rPr>
              <a:t>Trường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hợp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nào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sau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đây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không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xảy</a:t>
            </a:r>
            <a:r>
              <a:rPr lang="en-US" sz="2800" b="1" dirty="0">
                <a:latin typeface="Times" pitchFamily="2" charset="0"/>
              </a:rPr>
              <a:t> ra </a:t>
            </a:r>
            <a:r>
              <a:rPr lang="en-US" sz="2800" b="1" dirty="0" err="1">
                <a:latin typeface="Times" pitchFamily="2" charset="0"/>
              </a:rPr>
              <a:t>hiện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tượng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ăn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mòn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điện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hóa</a:t>
            </a:r>
            <a:r>
              <a:rPr lang="en-US" sz="2800" b="1" dirty="0" smtClean="0">
                <a:latin typeface="Times" pitchFamily="2" charset="0"/>
              </a:rPr>
              <a:t>?</a:t>
            </a:r>
          </a:p>
          <a:p>
            <a:pPr marL="109728" lvl="0" indent="0" fontAlgn="base">
              <a:buNone/>
            </a:pPr>
            <a:endParaRPr lang="en-US" sz="2800" b="1" dirty="0"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A.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Để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tấm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sắt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được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mạ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kín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bằng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thiếc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ngoài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không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khí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ẩm</a:t>
            </a:r>
            <a:r>
              <a:rPr lang="en-US" sz="2800" dirty="0">
                <a:latin typeface="Times" pitchFamily="2" charset="0"/>
              </a:rPr>
              <a:t>.</a:t>
            </a: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B.</a:t>
            </a:r>
            <a:r>
              <a:rPr lang="en-US" sz="2800" dirty="0">
                <a:latin typeface="Times" pitchFamily="2" charset="0"/>
              </a:rPr>
              <a:t> Hai </a:t>
            </a:r>
            <a:r>
              <a:rPr lang="en-US" sz="2800" dirty="0" err="1">
                <a:latin typeface="Times" pitchFamily="2" charset="0"/>
              </a:rPr>
              <a:t>dây</a:t>
            </a:r>
            <a:r>
              <a:rPr lang="en-US" sz="2800" dirty="0">
                <a:latin typeface="Times" pitchFamily="2" charset="0"/>
              </a:rPr>
              <a:t> Cu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Al </a:t>
            </a:r>
            <a:r>
              <a:rPr lang="en-US" sz="2800" dirty="0" err="1">
                <a:latin typeface="Times" pitchFamily="2" charset="0"/>
              </a:rPr>
              <a:t>được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nối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trực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tiếp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với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nhau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để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ngoài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không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khí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ẩm</a:t>
            </a:r>
            <a:r>
              <a:rPr lang="en-US" sz="2800" dirty="0">
                <a:latin typeface="Times" pitchFamily="2" charset="0"/>
              </a:rPr>
              <a:t>.</a:t>
            </a: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C.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Để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thanh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thép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ngoài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không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khí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ẩm</a:t>
            </a:r>
            <a:r>
              <a:rPr lang="en-US" sz="2800" dirty="0">
                <a:latin typeface="Times" pitchFamily="2" charset="0"/>
              </a:rPr>
              <a:t>.</a:t>
            </a: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D. </a:t>
            </a:r>
            <a:r>
              <a:rPr lang="en-US" sz="2800" dirty="0">
                <a:latin typeface="Times" pitchFamily="2" charset="0"/>
              </a:rPr>
              <a:t>Hai </a:t>
            </a:r>
            <a:r>
              <a:rPr lang="en-US" sz="2800" dirty="0" err="1">
                <a:latin typeface="Times" pitchFamily="2" charset="0"/>
              </a:rPr>
              <a:t>thanh</a:t>
            </a:r>
            <a:r>
              <a:rPr lang="en-US" sz="2800" dirty="0">
                <a:latin typeface="Times" pitchFamily="2" charset="0"/>
              </a:rPr>
              <a:t> Cu, Zn </a:t>
            </a:r>
            <a:r>
              <a:rPr lang="en-US" sz="2800" dirty="0" err="1">
                <a:latin typeface="Times" pitchFamily="2" charset="0"/>
              </a:rPr>
              <a:t>được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nối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với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nhau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bởi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dây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dẫn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cùng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nhúng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vào</a:t>
            </a:r>
            <a:r>
              <a:rPr lang="en-US" sz="2800" dirty="0">
                <a:latin typeface="Times" pitchFamily="2" charset="0"/>
              </a:rPr>
              <a:t> dung </a:t>
            </a:r>
            <a:r>
              <a:rPr lang="en-US" sz="2800" dirty="0" err="1">
                <a:latin typeface="Times" pitchFamily="2" charset="0"/>
              </a:rPr>
              <a:t>dịch</a:t>
            </a:r>
            <a:r>
              <a:rPr lang="en-US" sz="2800" dirty="0">
                <a:latin typeface="Times" pitchFamily="2" charset="0"/>
              </a:rPr>
              <a:t> HCl.</a:t>
            </a:r>
          </a:p>
          <a:p>
            <a:pPr>
              <a:buNone/>
            </a:pPr>
            <a:endParaRPr lang="en-US" sz="2800" dirty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6ABA8621-FDE6-8943-89E4-0E4D1D5AA3E3}"/>
              </a:ext>
            </a:extLst>
          </p:cNvPr>
          <p:cNvSpPr/>
          <p:nvPr/>
        </p:nvSpPr>
        <p:spPr>
          <a:xfrm>
            <a:off x="609600" y="21336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5D46E98-B0EC-5240-9336-8DF03D6DC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lnSpcReduction="10000"/>
          </a:bodyPr>
          <a:lstStyle/>
          <a:p>
            <a:pPr marL="109728" lvl="0" indent="0" fontAlgn="base">
              <a:buNone/>
            </a:pPr>
            <a:r>
              <a:rPr lang="en-US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" pitchFamily="2" charset="0"/>
              </a:rPr>
              <a:t> 3. </a:t>
            </a:r>
            <a:r>
              <a:rPr lang="en-US" sz="2800" b="1" dirty="0" err="1">
                <a:latin typeface="Times" pitchFamily="2" charset="0"/>
              </a:rPr>
              <a:t>Nhúng</a:t>
            </a:r>
            <a:r>
              <a:rPr lang="en-US" sz="2800" b="1" dirty="0">
                <a:latin typeface="Times" pitchFamily="2" charset="0"/>
              </a:rPr>
              <a:t> 2 </a:t>
            </a:r>
            <a:r>
              <a:rPr lang="en-US" sz="2800" b="1" dirty="0" err="1">
                <a:latin typeface="Times" pitchFamily="2" charset="0"/>
              </a:rPr>
              <a:t>lá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kim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loại</a:t>
            </a:r>
            <a:r>
              <a:rPr lang="en-US" sz="2800" b="1" dirty="0">
                <a:latin typeface="Times" pitchFamily="2" charset="0"/>
              </a:rPr>
              <a:t> Zn </a:t>
            </a:r>
            <a:r>
              <a:rPr lang="en-US" sz="2800" b="1" dirty="0" err="1">
                <a:latin typeface="Times" pitchFamily="2" charset="0"/>
              </a:rPr>
              <a:t>và</a:t>
            </a:r>
            <a:r>
              <a:rPr lang="en-US" sz="2800" b="1" dirty="0">
                <a:latin typeface="Times" pitchFamily="2" charset="0"/>
              </a:rPr>
              <a:t> Cu </a:t>
            </a:r>
            <a:r>
              <a:rPr lang="en-US" sz="2800" b="1" dirty="0" err="1">
                <a:latin typeface="Times" pitchFamily="2" charset="0"/>
              </a:rPr>
              <a:t>vào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smtClean="0">
                <a:latin typeface="Times" pitchFamily="2" charset="0"/>
              </a:rPr>
              <a:t>dung </a:t>
            </a:r>
            <a:r>
              <a:rPr lang="en-US" sz="2800" b="1" dirty="0" err="1">
                <a:latin typeface="Times" pitchFamily="2" charset="0"/>
              </a:rPr>
              <a:t>dịch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axit</a:t>
            </a:r>
            <a:r>
              <a:rPr lang="en-US" sz="2800" b="1" dirty="0">
                <a:latin typeface="Times" pitchFamily="2" charset="0"/>
              </a:rPr>
              <a:t> H</a:t>
            </a:r>
            <a:r>
              <a:rPr lang="en-US" sz="2800" b="1" baseline="-25000" dirty="0">
                <a:latin typeface="Times" pitchFamily="2" charset="0"/>
              </a:rPr>
              <a:t>2</a:t>
            </a:r>
            <a:r>
              <a:rPr lang="en-US" sz="2800" b="1" dirty="0">
                <a:latin typeface="Times" pitchFamily="2" charset="0"/>
              </a:rPr>
              <a:t>SO</a:t>
            </a:r>
            <a:r>
              <a:rPr lang="en-US" sz="2800" b="1" baseline="-25000" dirty="0">
                <a:latin typeface="Times" pitchFamily="2" charset="0"/>
              </a:rPr>
              <a:t>4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loãng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rồi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nối</a:t>
            </a:r>
            <a:r>
              <a:rPr lang="en-US" sz="2800" b="1" dirty="0">
                <a:latin typeface="Times" pitchFamily="2" charset="0"/>
              </a:rPr>
              <a:t> 2 </a:t>
            </a:r>
            <a:r>
              <a:rPr lang="en-US" sz="2800" b="1" dirty="0" err="1">
                <a:latin typeface="Times" pitchFamily="2" charset="0"/>
              </a:rPr>
              <a:t>lá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kim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loại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bằng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một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dây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dẫn</a:t>
            </a:r>
            <a:r>
              <a:rPr lang="en-US" sz="2800" b="1" dirty="0">
                <a:latin typeface="Times" pitchFamily="2" charset="0"/>
              </a:rPr>
              <a:t>. Khi </a:t>
            </a:r>
            <a:r>
              <a:rPr lang="en-US" sz="2800" b="1" dirty="0" err="1">
                <a:latin typeface="Times" pitchFamily="2" charset="0"/>
              </a:rPr>
              <a:t>đó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sẽ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có</a:t>
            </a:r>
            <a:r>
              <a:rPr lang="en-US" sz="2800" b="1" dirty="0" smtClean="0">
                <a:latin typeface="Times" pitchFamily="2" charset="0"/>
              </a:rPr>
              <a:t>:</a:t>
            </a:r>
          </a:p>
          <a:p>
            <a:pPr marL="109728" lvl="0" indent="0" fontAlgn="base">
              <a:buNone/>
            </a:pPr>
            <a:endParaRPr lang="en-US" sz="2800" b="1" dirty="0">
              <a:latin typeface="Times" pitchFamily="2" charset="0"/>
            </a:endParaRPr>
          </a:p>
          <a:p>
            <a:pPr marL="109728" indent="0">
              <a:buNone/>
            </a:pPr>
            <a:r>
              <a:rPr lang="pt-BR" sz="2800" b="1" dirty="0">
                <a:latin typeface="Times" pitchFamily="2" charset="0"/>
              </a:rPr>
              <a:t>A.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Dòng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electron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chuyển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từ</a:t>
            </a:r>
            <a:r>
              <a:rPr lang="pt-BR" sz="2800" dirty="0">
                <a:latin typeface="Times" pitchFamily="2" charset="0"/>
              </a:rPr>
              <a:t> lá Cu </a:t>
            </a:r>
            <a:r>
              <a:rPr lang="pt-BR" sz="2800" dirty="0" err="1">
                <a:latin typeface="Times" pitchFamily="2" charset="0"/>
              </a:rPr>
              <a:t>sang</a:t>
            </a:r>
            <a:r>
              <a:rPr lang="pt-BR" sz="2800" dirty="0">
                <a:latin typeface="Times" pitchFamily="2" charset="0"/>
              </a:rPr>
              <a:t> lá Zn </a:t>
            </a:r>
            <a:r>
              <a:rPr lang="pt-BR" sz="2800" dirty="0" err="1">
                <a:latin typeface="Times" pitchFamily="2" charset="0"/>
              </a:rPr>
              <a:t>qua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dây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dẫn</a:t>
            </a:r>
            <a:r>
              <a:rPr lang="pt-BR" sz="2800" dirty="0">
                <a:latin typeface="Times" pitchFamily="2" charset="0"/>
              </a:rPr>
              <a:t>.</a:t>
            </a:r>
            <a:endParaRPr lang="en-US" sz="2800" dirty="0">
              <a:latin typeface="Times" pitchFamily="2" charset="0"/>
            </a:endParaRPr>
          </a:p>
          <a:p>
            <a:pPr marL="109728" indent="0">
              <a:buNone/>
            </a:pPr>
            <a:r>
              <a:rPr lang="pt-BR" sz="2800" b="1" dirty="0">
                <a:latin typeface="Times" pitchFamily="2" charset="0"/>
              </a:rPr>
              <a:t>B.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Dòng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electron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chuyển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từ</a:t>
            </a:r>
            <a:r>
              <a:rPr lang="pt-BR" sz="2800" dirty="0">
                <a:latin typeface="Times" pitchFamily="2" charset="0"/>
              </a:rPr>
              <a:t> lá Zn </a:t>
            </a:r>
            <a:r>
              <a:rPr lang="pt-BR" sz="2800" dirty="0" err="1">
                <a:latin typeface="Times" pitchFamily="2" charset="0"/>
              </a:rPr>
              <a:t>sang</a:t>
            </a:r>
            <a:r>
              <a:rPr lang="pt-BR" sz="2800" dirty="0">
                <a:latin typeface="Times" pitchFamily="2" charset="0"/>
              </a:rPr>
              <a:t> lá Cu </a:t>
            </a:r>
            <a:r>
              <a:rPr lang="pt-BR" sz="2800" dirty="0" err="1">
                <a:latin typeface="Times" pitchFamily="2" charset="0"/>
              </a:rPr>
              <a:t>qua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dây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dẫn</a:t>
            </a:r>
            <a:r>
              <a:rPr lang="pt-BR" sz="2800" dirty="0">
                <a:latin typeface="Times" pitchFamily="2" charset="0"/>
              </a:rPr>
              <a:t>.</a:t>
            </a:r>
            <a:endParaRPr lang="en-US" sz="2800" dirty="0"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C.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Dòng</a:t>
            </a:r>
            <a:r>
              <a:rPr lang="en-US" sz="2800" dirty="0">
                <a:latin typeface="Times" pitchFamily="2" charset="0"/>
              </a:rPr>
              <a:t> ion H</a:t>
            </a:r>
            <a:r>
              <a:rPr lang="en-US" sz="2800" baseline="30000" dirty="0">
                <a:latin typeface="Times" pitchFamily="2" charset="0"/>
              </a:rPr>
              <a:t>+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trong</a:t>
            </a:r>
            <a:r>
              <a:rPr lang="en-US" sz="2800" dirty="0">
                <a:latin typeface="Times" pitchFamily="2" charset="0"/>
              </a:rPr>
              <a:t> dung </a:t>
            </a:r>
            <a:r>
              <a:rPr lang="en-US" sz="2800" dirty="0" err="1">
                <a:latin typeface="Times" pitchFamily="2" charset="0"/>
              </a:rPr>
              <a:t>dịch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chuyển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về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lá</a:t>
            </a:r>
            <a:r>
              <a:rPr lang="en-US" sz="2800" dirty="0">
                <a:latin typeface="Times" pitchFamily="2" charset="0"/>
              </a:rPr>
              <a:t> Cu.</a:t>
            </a: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D.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Cả</a:t>
            </a:r>
            <a:r>
              <a:rPr lang="en-US" sz="2800" dirty="0">
                <a:latin typeface="Times" pitchFamily="2" charset="0"/>
              </a:rPr>
              <a:t> B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C </a:t>
            </a:r>
            <a:r>
              <a:rPr lang="en-US" sz="2800" dirty="0" err="1">
                <a:latin typeface="Times" pitchFamily="2" charset="0"/>
              </a:rPr>
              <a:t>cùng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xảy</a:t>
            </a:r>
            <a:r>
              <a:rPr lang="en-US" sz="2800" dirty="0">
                <a:latin typeface="Times" pitchFamily="2" charset="0"/>
              </a:rPr>
              <a:t> ra.</a:t>
            </a:r>
          </a:p>
          <a:p>
            <a:endParaRPr lang="x-none" sz="2800" dirty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8FAF3376-1E9E-B649-9CCE-FAF460FC1686}"/>
              </a:ext>
            </a:extLst>
          </p:cNvPr>
          <p:cNvSpPr/>
          <p:nvPr/>
        </p:nvSpPr>
        <p:spPr>
          <a:xfrm>
            <a:off x="533400" y="44958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2932421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5D46E98-B0EC-5240-9336-8DF03D6DC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pPr marL="109728" lvl="0" indent="0" fontAlgn="base">
              <a:buNone/>
            </a:pPr>
            <a:r>
              <a:rPr lang="en-US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" pitchFamily="2" charset="0"/>
              </a:rPr>
              <a:t> 4. </a:t>
            </a:r>
            <a:r>
              <a:rPr lang="en-US" sz="2800" b="1" dirty="0" err="1">
                <a:latin typeface="Times" pitchFamily="2" charset="0"/>
              </a:rPr>
              <a:t>Một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vật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bằng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hợp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kim</a:t>
            </a:r>
            <a:r>
              <a:rPr lang="en-US" sz="2800" b="1" dirty="0">
                <a:latin typeface="Times" pitchFamily="2" charset="0"/>
              </a:rPr>
              <a:t> Zn–Cu </a:t>
            </a:r>
            <a:r>
              <a:rPr lang="en-US" sz="2800" b="1" dirty="0" err="1">
                <a:latin typeface="Times" pitchFamily="2" charset="0"/>
              </a:rPr>
              <a:t>để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trong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không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khí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 smtClean="0">
                <a:latin typeface="Times" pitchFamily="2" charset="0"/>
              </a:rPr>
              <a:t>ẩm</a:t>
            </a:r>
            <a:r>
              <a:rPr lang="en-US" sz="2800" b="1" dirty="0" smtClean="0">
                <a:latin typeface="Times" pitchFamily="2" charset="0"/>
              </a:rPr>
              <a:t> </a:t>
            </a:r>
            <a:r>
              <a:rPr lang="en-US" sz="2800" b="1" dirty="0" err="1" smtClean="0">
                <a:latin typeface="Times" pitchFamily="2" charset="0"/>
              </a:rPr>
              <a:t>thì</a:t>
            </a:r>
            <a:r>
              <a:rPr lang="en-US" sz="2800" b="1" dirty="0" smtClean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xảy</a:t>
            </a:r>
            <a:r>
              <a:rPr lang="en-US" sz="2800" b="1" dirty="0">
                <a:latin typeface="Times" pitchFamily="2" charset="0"/>
              </a:rPr>
              <a:t> ra </a:t>
            </a:r>
            <a:r>
              <a:rPr lang="en-US" sz="2800" b="1" dirty="0" err="1">
                <a:latin typeface="Times" pitchFamily="2" charset="0"/>
              </a:rPr>
              <a:t>ăn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mòn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điện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hóa</a:t>
            </a:r>
            <a:r>
              <a:rPr lang="en-US" sz="2800" b="1" dirty="0">
                <a:latin typeface="Times" pitchFamily="2" charset="0"/>
              </a:rPr>
              <a:t>. </a:t>
            </a:r>
            <a:r>
              <a:rPr lang="en-US" sz="2800" b="1" dirty="0" err="1">
                <a:latin typeface="Times" pitchFamily="2" charset="0"/>
              </a:rPr>
              <a:t>Quá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trình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 smtClean="0">
                <a:latin typeface="Times" pitchFamily="2" charset="0"/>
              </a:rPr>
              <a:t>nào</a:t>
            </a:r>
            <a:r>
              <a:rPr lang="en-US" sz="2800" b="1" dirty="0" smtClean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xảy</a:t>
            </a:r>
            <a:r>
              <a:rPr lang="en-US" sz="2800" b="1" dirty="0">
                <a:latin typeface="Times" pitchFamily="2" charset="0"/>
              </a:rPr>
              <a:t> ra ở </a:t>
            </a:r>
            <a:r>
              <a:rPr lang="en-US" sz="2800" b="1" dirty="0" err="1">
                <a:latin typeface="Times" pitchFamily="2" charset="0"/>
              </a:rPr>
              <a:t>cực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dương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của</a:t>
            </a:r>
            <a:r>
              <a:rPr lang="en-US" sz="2800" b="1" dirty="0">
                <a:latin typeface="Times" pitchFamily="2" charset="0"/>
              </a:rPr>
              <a:t> </a:t>
            </a:r>
            <a:r>
              <a:rPr lang="en-US" sz="2800" b="1" dirty="0" err="1">
                <a:latin typeface="Times" pitchFamily="2" charset="0"/>
              </a:rPr>
              <a:t>vật</a:t>
            </a:r>
            <a:r>
              <a:rPr lang="en-US" sz="2800" b="1" dirty="0">
                <a:latin typeface="Times" pitchFamily="2" charset="0"/>
              </a:rPr>
              <a:t>?</a:t>
            </a:r>
          </a:p>
          <a:p>
            <a:pPr marL="109728" lvl="0" indent="0" fontAlgn="base">
              <a:buNone/>
            </a:pPr>
            <a:endParaRPr lang="en-US" sz="2800" b="1" dirty="0"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A.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Quá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trình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khử</a:t>
            </a:r>
            <a:r>
              <a:rPr lang="en-US" sz="2800" dirty="0">
                <a:latin typeface="Times" pitchFamily="2" charset="0"/>
              </a:rPr>
              <a:t> Cu.		</a:t>
            </a: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B.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Quá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trình</a:t>
            </a:r>
            <a:r>
              <a:rPr lang="en-US" sz="2800" dirty="0">
                <a:latin typeface="Times" pitchFamily="2" charset="0"/>
              </a:rPr>
              <a:t> </a:t>
            </a:r>
            <a:r>
              <a:rPr lang="en-US" sz="2800" dirty="0" err="1">
                <a:latin typeface="Times" pitchFamily="2" charset="0"/>
              </a:rPr>
              <a:t>khử</a:t>
            </a:r>
            <a:r>
              <a:rPr lang="en-US" sz="2800" dirty="0">
                <a:latin typeface="Times" pitchFamily="2" charset="0"/>
              </a:rPr>
              <a:t> Zn.	</a:t>
            </a:r>
          </a:p>
          <a:p>
            <a:pPr marL="109728" indent="0">
              <a:buNone/>
            </a:pPr>
            <a:r>
              <a:rPr lang="pt-BR" sz="2800" b="1" dirty="0">
                <a:latin typeface="Times" pitchFamily="2" charset="0"/>
              </a:rPr>
              <a:t>C.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Quá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trình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khử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ion</a:t>
            </a:r>
            <a:r>
              <a:rPr lang="pt-BR" sz="2800" dirty="0">
                <a:latin typeface="Times" pitchFamily="2" charset="0"/>
              </a:rPr>
              <a:t> H</a:t>
            </a:r>
            <a:r>
              <a:rPr lang="pt-BR" sz="2800" baseline="30000" dirty="0">
                <a:latin typeface="Times" pitchFamily="2" charset="0"/>
              </a:rPr>
              <a:t>+</a:t>
            </a:r>
            <a:r>
              <a:rPr lang="pt-BR" sz="2800" dirty="0">
                <a:latin typeface="Times" pitchFamily="2" charset="0"/>
              </a:rPr>
              <a:t>.</a:t>
            </a:r>
            <a:r>
              <a:rPr lang="pt-BR" sz="2800" baseline="30000" dirty="0">
                <a:latin typeface="Times" pitchFamily="2" charset="0"/>
              </a:rPr>
              <a:t>	</a:t>
            </a:r>
          </a:p>
          <a:p>
            <a:pPr marL="109728" indent="0">
              <a:buNone/>
            </a:pPr>
            <a:r>
              <a:rPr lang="pt-BR" sz="2800" b="1" dirty="0">
                <a:latin typeface="Times" pitchFamily="2" charset="0"/>
              </a:rPr>
              <a:t>D.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Quá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trình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oxi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hóa</a:t>
            </a:r>
            <a:r>
              <a:rPr lang="pt-BR" sz="2800" dirty="0">
                <a:latin typeface="Times" pitchFamily="2" charset="0"/>
              </a:rPr>
              <a:t> </a:t>
            </a:r>
            <a:r>
              <a:rPr lang="pt-BR" sz="2800" dirty="0" err="1">
                <a:latin typeface="Times" pitchFamily="2" charset="0"/>
              </a:rPr>
              <a:t>ion</a:t>
            </a:r>
            <a:r>
              <a:rPr lang="pt-BR" sz="2800" dirty="0">
                <a:latin typeface="Times" pitchFamily="2" charset="0"/>
              </a:rPr>
              <a:t> H</a:t>
            </a:r>
            <a:r>
              <a:rPr lang="pt-BR" sz="2800" baseline="30000" dirty="0">
                <a:latin typeface="Times" pitchFamily="2" charset="0"/>
              </a:rPr>
              <a:t>+</a:t>
            </a:r>
            <a:r>
              <a:rPr lang="pt-BR" sz="2800" dirty="0">
                <a:latin typeface="Times" pitchFamily="2" charset="0"/>
              </a:rPr>
              <a:t>.</a:t>
            </a:r>
            <a:endParaRPr lang="en-US" sz="2800" dirty="0">
              <a:latin typeface="Times" pitchFamily="2" charset="0"/>
            </a:endParaRPr>
          </a:p>
          <a:p>
            <a:pPr marL="109728" indent="0">
              <a:buNone/>
            </a:pPr>
            <a:endParaRPr lang="x-non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BB7F1B35-F928-E444-A727-C05E0BF99258}"/>
              </a:ext>
            </a:extLst>
          </p:cNvPr>
          <p:cNvSpPr/>
          <p:nvPr/>
        </p:nvSpPr>
        <p:spPr>
          <a:xfrm>
            <a:off x="533400" y="35814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010964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5D46E98-B0EC-5240-9336-8DF03D6DC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248400"/>
          </a:xfrm>
        </p:spPr>
        <p:txBody>
          <a:bodyPr>
            <a:noAutofit/>
          </a:bodyPr>
          <a:lstStyle/>
          <a:p>
            <a:pPr marL="109728" lvl="0" indent="0" fontAlgn="base">
              <a:buNone/>
            </a:pPr>
            <a:r>
              <a:rPr lang="en-US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" pitchFamily="2" charset="0"/>
              </a:rPr>
              <a:t> 5. </a:t>
            </a:r>
            <a:r>
              <a:rPr lang="en-US" sz="2800" b="1" dirty="0">
                <a:solidFill>
                  <a:srgbClr val="0070C0"/>
                </a:solidFill>
                <a:latin typeface="Times" pitchFamily="2" charset="0"/>
              </a:rPr>
              <a:t>Cho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các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cặp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kim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loại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" pitchFamily="2" charset="0"/>
              </a:rPr>
              <a:t>nguyên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chất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tiếp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xúc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trực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tiếp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với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nhau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: Fe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và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Pb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; Fe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và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Zn; Fe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và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Sn; Fe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và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Ni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. </a:t>
            </a:r>
            <a:r>
              <a:rPr lang="en-US" sz="2800" b="1" dirty="0">
                <a:solidFill>
                  <a:srgbClr val="0070C0"/>
                </a:solidFill>
                <a:latin typeface="Times" pitchFamily="2" charset="0"/>
              </a:rPr>
              <a:t>Khi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nhúng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các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cặp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kim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loại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trên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vào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dung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dịch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axit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,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số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cặp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kim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loại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trong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đó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Fe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bị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phá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huỷ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trước</a:t>
            </a:r>
            <a:r>
              <a:rPr lang="pt-BR" sz="28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pt-BR" sz="2800" b="1" dirty="0" err="1">
                <a:solidFill>
                  <a:srgbClr val="0070C0"/>
                </a:solidFill>
                <a:latin typeface="Times" pitchFamily="2" charset="0"/>
              </a:rPr>
              <a:t>là</a:t>
            </a:r>
            <a:endParaRPr lang="en-US" sz="2800" b="1" dirty="0">
              <a:solidFill>
                <a:srgbClr val="0070C0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pt-BR" sz="2800" b="1" dirty="0">
                <a:latin typeface="Times" pitchFamily="2" charset="0"/>
              </a:rPr>
              <a:t>	</a:t>
            </a:r>
            <a:r>
              <a:rPr lang="pt-BR" sz="2800" b="1" dirty="0" smtClean="0">
                <a:latin typeface="Times" pitchFamily="2" charset="0"/>
              </a:rPr>
              <a:t>A</a:t>
            </a:r>
            <a:r>
              <a:rPr lang="pt-BR" sz="2800" b="1" dirty="0">
                <a:latin typeface="Times" pitchFamily="2" charset="0"/>
              </a:rPr>
              <a:t>. </a:t>
            </a:r>
            <a:r>
              <a:rPr lang="pt-BR" sz="2800" dirty="0">
                <a:latin typeface="Times" pitchFamily="2" charset="0"/>
              </a:rPr>
              <a:t>4.		</a:t>
            </a:r>
            <a:r>
              <a:rPr lang="pt-BR" sz="2800" b="1" dirty="0">
                <a:latin typeface="Times" pitchFamily="2" charset="0"/>
              </a:rPr>
              <a:t>B. </a:t>
            </a:r>
            <a:r>
              <a:rPr lang="pt-BR" sz="2800" dirty="0">
                <a:latin typeface="Times" pitchFamily="2" charset="0"/>
              </a:rPr>
              <a:t>1.		</a:t>
            </a:r>
            <a:r>
              <a:rPr lang="pt-BR" sz="2800" b="1" dirty="0">
                <a:latin typeface="Times" pitchFamily="2" charset="0"/>
              </a:rPr>
              <a:t>C. </a:t>
            </a:r>
            <a:r>
              <a:rPr lang="pt-BR" sz="2800" dirty="0">
                <a:latin typeface="Times" pitchFamily="2" charset="0"/>
              </a:rPr>
              <a:t>2.		</a:t>
            </a:r>
            <a:r>
              <a:rPr lang="pt-BR" sz="2800" b="1" dirty="0">
                <a:latin typeface="Times" pitchFamily="2" charset="0"/>
              </a:rPr>
              <a:t>D.</a:t>
            </a:r>
            <a:r>
              <a:rPr lang="pt-BR" sz="2800" dirty="0">
                <a:latin typeface="Times" pitchFamily="2" charset="0"/>
              </a:rPr>
              <a:t> 3.</a:t>
            </a:r>
          </a:p>
          <a:p>
            <a:pPr marL="109728" indent="0">
              <a:buNone/>
            </a:pPr>
            <a:endParaRPr lang="en-US" sz="2800" dirty="0">
              <a:latin typeface="Times" pitchFamily="2" charset="0"/>
            </a:endParaRPr>
          </a:p>
          <a:p>
            <a:pPr marL="109728" lvl="0" indent="0" fontAlgn="base">
              <a:buNone/>
            </a:pPr>
            <a:r>
              <a:rPr lang="en-US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" pitchFamily="2" charset="0"/>
              </a:rPr>
              <a:t> 6.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Cho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các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hợp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kim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sau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: Cu–Fe (I); Zn –Fe (II); Fe–C (III); Sn–Fe (IV). Khi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tiếp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xúc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với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dung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dịch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chất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điện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li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thì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các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hợp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kim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mà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trong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đó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Fe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đều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bị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ăn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mòn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trước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" pitchFamily="2" charset="0"/>
              </a:rPr>
              <a:t>là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800" b="1" dirty="0">
                <a:latin typeface="Times" pitchFamily="2" charset="0"/>
              </a:rPr>
              <a:t>	A.</a:t>
            </a:r>
            <a:r>
              <a:rPr lang="en-US" sz="2800" dirty="0">
                <a:latin typeface="Times" pitchFamily="2" charset="0"/>
              </a:rPr>
              <a:t> I, II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III.		</a:t>
            </a:r>
            <a:r>
              <a:rPr lang="en-US" sz="2800" b="1" dirty="0">
                <a:latin typeface="Times" pitchFamily="2" charset="0"/>
              </a:rPr>
              <a:t>B. </a:t>
            </a:r>
            <a:r>
              <a:rPr lang="en-US" sz="2800" dirty="0">
                <a:latin typeface="Times" pitchFamily="2" charset="0"/>
              </a:rPr>
              <a:t>I, II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IV.	</a:t>
            </a:r>
          </a:p>
          <a:p>
            <a:pPr marL="109728" indent="0">
              <a:buNone/>
            </a:pPr>
            <a:r>
              <a:rPr lang="en-US" sz="2800" dirty="0">
                <a:latin typeface="Times" pitchFamily="2" charset="0"/>
              </a:rPr>
              <a:t>	</a:t>
            </a:r>
            <a:r>
              <a:rPr lang="en-US" sz="2800" b="1" dirty="0">
                <a:latin typeface="Times" pitchFamily="2" charset="0"/>
              </a:rPr>
              <a:t>C.</a:t>
            </a:r>
            <a:r>
              <a:rPr lang="en-US" sz="2800" dirty="0">
                <a:latin typeface="Times" pitchFamily="2" charset="0"/>
              </a:rPr>
              <a:t> I, III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IV.		</a:t>
            </a:r>
            <a:r>
              <a:rPr lang="en-US" sz="2800" b="1" dirty="0">
                <a:latin typeface="Times" pitchFamily="2" charset="0"/>
              </a:rPr>
              <a:t>D.</a:t>
            </a:r>
            <a:r>
              <a:rPr lang="en-US" sz="2800" dirty="0">
                <a:latin typeface="Times" pitchFamily="2" charset="0"/>
              </a:rPr>
              <a:t> II, III </a:t>
            </a:r>
            <a:r>
              <a:rPr lang="en-US" sz="2800" dirty="0" err="1">
                <a:latin typeface="Times" pitchFamily="2" charset="0"/>
              </a:rPr>
              <a:t>và</a:t>
            </a:r>
            <a:r>
              <a:rPr lang="en-US" sz="2800" dirty="0">
                <a:latin typeface="Times" pitchFamily="2" charset="0"/>
              </a:rPr>
              <a:t> IV.</a:t>
            </a:r>
          </a:p>
          <a:p>
            <a:pPr marL="109728" indent="0">
              <a:buNone/>
            </a:pPr>
            <a:endParaRPr lang="x-none" sz="2400" dirty="0">
              <a:latin typeface="Times" pitchFamily="2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FA5042E8-9213-7D44-B619-6CEB74E34E74}"/>
              </a:ext>
            </a:extLst>
          </p:cNvPr>
          <p:cNvSpPr/>
          <p:nvPr/>
        </p:nvSpPr>
        <p:spPr>
          <a:xfrm>
            <a:off x="6629400" y="20574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ACA29ED-4658-7042-A443-6D28B5DE7C51}"/>
              </a:ext>
            </a:extLst>
          </p:cNvPr>
          <p:cNvSpPr/>
          <p:nvPr/>
        </p:nvSpPr>
        <p:spPr>
          <a:xfrm>
            <a:off x="4800600" y="47244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7703077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D0AD679-FD23-6645-A508-2038ECC8D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6324600"/>
          </a:xfrm>
        </p:spPr>
        <p:txBody>
          <a:bodyPr>
            <a:noAutofit/>
          </a:bodyPr>
          <a:lstStyle/>
          <a:p>
            <a:pPr marL="109728" lvl="0" indent="0" fontAlgn="base">
              <a:buNone/>
            </a:pPr>
            <a:r>
              <a:rPr lang="en-US" sz="26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600" b="1" u="sng" dirty="0">
                <a:solidFill>
                  <a:srgbClr val="FF0000"/>
                </a:solidFill>
                <a:latin typeface="Times" pitchFamily="2" charset="0"/>
              </a:rPr>
              <a:t> 7.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Có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4 dung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riêng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biệt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: CuSO</a:t>
            </a:r>
            <a:r>
              <a:rPr lang="en-US" sz="2600" b="1" baseline="-25000" dirty="0">
                <a:solidFill>
                  <a:srgbClr val="0070C0"/>
                </a:solidFill>
                <a:latin typeface="Times" pitchFamily="2" charset="0"/>
              </a:rPr>
              <a:t>4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, ZnCl</a:t>
            </a:r>
            <a:r>
              <a:rPr lang="en-US" sz="2600" b="1" baseline="-25000" dirty="0">
                <a:solidFill>
                  <a:srgbClr val="0070C0"/>
                </a:solidFill>
                <a:latin typeface="Times" pitchFamily="2" charset="0"/>
              </a:rPr>
              <a:t>2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, FeCl</a:t>
            </a:r>
            <a:r>
              <a:rPr lang="en-US" sz="2600" b="1" baseline="-25000" dirty="0">
                <a:solidFill>
                  <a:srgbClr val="0070C0"/>
                </a:solidFill>
                <a:latin typeface="Times" pitchFamily="2" charset="0"/>
              </a:rPr>
              <a:t>3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, AgNO</a:t>
            </a:r>
            <a:r>
              <a:rPr lang="en-US" sz="2600" b="1" baseline="-25000" dirty="0">
                <a:solidFill>
                  <a:srgbClr val="0070C0"/>
                </a:solidFill>
                <a:latin typeface="Times" pitchFamily="2" charset="0"/>
              </a:rPr>
              <a:t>3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.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Nhúng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vào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mỗi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một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thanh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Ni.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Số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trường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hợp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xuất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hiện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ăn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mòn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điện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hoá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là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</a:p>
          <a:p>
            <a:pPr marL="109728" indent="0">
              <a:buNone/>
            </a:pPr>
            <a:r>
              <a:rPr lang="en-US" sz="2600" b="1" dirty="0">
                <a:latin typeface="Times" pitchFamily="2" charset="0"/>
              </a:rPr>
              <a:t>	A.</a:t>
            </a:r>
            <a:r>
              <a:rPr lang="en-US" sz="2600" dirty="0">
                <a:latin typeface="Times" pitchFamily="2" charset="0"/>
              </a:rPr>
              <a:t> 1.		</a:t>
            </a:r>
            <a:r>
              <a:rPr lang="en-US" sz="2600" b="1" dirty="0">
                <a:latin typeface="Times" pitchFamily="2" charset="0"/>
              </a:rPr>
              <a:t>B.</a:t>
            </a:r>
            <a:r>
              <a:rPr lang="en-US" sz="2600" dirty="0">
                <a:latin typeface="Times" pitchFamily="2" charset="0"/>
              </a:rPr>
              <a:t> 4.		</a:t>
            </a:r>
            <a:r>
              <a:rPr lang="en-US" sz="2600" b="1" dirty="0">
                <a:latin typeface="Times" pitchFamily="2" charset="0"/>
              </a:rPr>
              <a:t>C.</a:t>
            </a:r>
            <a:r>
              <a:rPr lang="en-US" sz="2600" dirty="0">
                <a:latin typeface="Times" pitchFamily="2" charset="0"/>
              </a:rPr>
              <a:t> 3.		</a:t>
            </a:r>
            <a:r>
              <a:rPr lang="en-US" sz="2600" b="1" dirty="0">
                <a:latin typeface="Times" pitchFamily="2" charset="0"/>
              </a:rPr>
              <a:t>D.</a:t>
            </a:r>
            <a:r>
              <a:rPr lang="en-US" sz="2600" dirty="0">
                <a:latin typeface="Times" pitchFamily="2" charset="0"/>
              </a:rPr>
              <a:t> 2. </a:t>
            </a:r>
          </a:p>
          <a:p>
            <a:pPr marL="109728" indent="0">
              <a:buNone/>
            </a:pPr>
            <a:endParaRPr lang="en-US" sz="2600" dirty="0">
              <a:latin typeface="Times" pitchFamily="2" charset="0"/>
            </a:endParaRPr>
          </a:p>
          <a:p>
            <a:pPr marL="109728" lvl="0" indent="0" fontAlgn="base">
              <a:buNone/>
            </a:pPr>
            <a:r>
              <a:rPr lang="en-US" sz="26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600" b="1" u="sng" dirty="0">
                <a:solidFill>
                  <a:srgbClr val="FF0000"/>
                </a:solidFill>
                <a:latin typeface="Times" pitchFamily="2" charset="0"/>
              </a:rPr>
              <a:t> 8.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Tiến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hành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các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thí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nghiệm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sau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:</a:t>
            </a:r>
          </a:p>
          <a:p>
            <a:pPr marL="109728" indent="0">
              <a:buNone/>
            </a:pP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(a) Cho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lá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Fe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vào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gồm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CuSO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4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và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H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2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SO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4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loãng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;</a:t>
            </a:r>
          </a:p>
          <a:p>
            <a:pPr marL="109728" indent="0">
              <a:buNone/>
            </a:pP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(b)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Đốt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dây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Fe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trong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bình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đựng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khí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O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2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;</a:t>
            </a:r>
            <a:endParaRPr lang="en-US" sz="2600" b="1" dirty="0">
              <a:solidFill>
                <a:schemeClr val="accent5">
                  <a:lumMod val="50000"/>
                </a:schemeClr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(c) Cho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lá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Cu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vào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gồm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Fe(NO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3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)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3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và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HNO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3</a:t>
            </a:r>
            <a:r>
              <a:rPr lang="en-US" sz="2600" b="1" dirty="0" smtClean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;</a:t>
            </a:r>
            <a:endParaRPr lang="en-US" sz="2600" b="1" dirty="0">
              <a:solidFill>
                <a:schemeClr val="accent5">
                  <a:lumMod val="50000"/>
                </a:schemeClr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(d) Cho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lá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Zn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vào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HCl;</a:t>
            </a:r>
          </a:p>
          <a:p>
            <a:pPr marL="109728" indent="0">
              <a:buNone/>
            </a:pP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Số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thí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nghiệm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có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xảy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ra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ăn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mòn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điện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hóa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latin typeface="Times" pitchFamily="2" charset="0"/>
              </a:rPr>
              <a:t>là</a:t>
            </a:r>
            <a:endParaRPr lang="en-US" sz="2600" b="1" dirty="0">
              <a:solidFill>
                <a:schemeClr val="accent5">
                  <a:lumMod val="50000"/>
                </a:schemeClr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600" dirty="0">
                <a:latin typeface="Times" pitchFamily="2" charset="0"/>
              </a:rPr>
              <a:t>	</a:t>
            </a:r>
            <a:r>
              <a:rPr lang="en-US" sz="2600" b="1" dirty="0">
                <a:latin typeface="Times" pitchFamily="2" charset="0"/>
              </a:rPr>
              <a:t>A.</a:t>
            </a:r>
            <a:r>
              <a:rPr lang="en-US" sz="2600" dirty="0">
                <a:latin typeface="Times" pitchFamily="2" charset="0"/>
              </a:rPr>
              <a:t> 3		</a:t>
            </a:r>
            <a:r>
              <a:rPr lang="en-US" sz="2600" b="1" dirty="0">
                <a:latin typeface="Times" pitchFamily="2" charset="0"/>
              </a:rPr>
              <a:t>B. </a:t>
            </a:r>
            <a:r>
              <a:rPr lang="en-US" sz="2600" dirty="0">
                <a:latin typeface="Times" pitchFamily="2" charset="0"/>
              </a:rPr>
              <a:t>2		</a:t>
            </a:r>
            <a:r>
              <a:rPr lang="en-US" sz="2600" b="1" dirty="0">
                <a:latin typeface="Times" pitchFamily="2" charset="0"/>
              </a:rPr>
              <a:t>C.</a:t>
            </a:r>
            <a:r>
              <a:rPr lang="en-US" sz="2600" dirty="0">
                <a:latin typeface="Times" pitchFamily="2" charset="0"/>
              </a:rPr>
              <a:t> 1		</a:t>
            </a:r>
            <a:r>
              <a:rPr lang="en-US" sz="2600" b="1" dirty="0">
                <a:latin typeface="Times" pitchFamily="2" charset="0"/>
              </a:rPr>
              <a:t>D. </a:t>
            </a:r>
            <a:r>
              <a:rPr lang="en-US" sz="2600" dirty="0">
                <a:latin typeface="Times" pitchFamily="2" charset="0"/>
              </a:rPr>
              <a:t>4</a:t>
            </a:r>
          </a:p>
          <a:p>
            <a:pPr marL="109728" indent="0">
              <a:buNone/>
            </a:pPr>
            <a:endParaRPr lang="x-none" sz="2400" dirty="0"/>
          </a:p>
          <a:p>
            <a:pPr marL="109728" indent="0">
              <a:buNone/>
            </a:pPr>
            <a:endParaRPr lang="en-US" sz="2400" dirty="0">
              <a:latin typeface="Times" pitchFamily="2" charset="0"/>
            </a:endParaRPr>
          </a:p>
          <a:p>
            <a:pPr marL="109728" indent="0">
              <a:buNone/>
            </a:pPr>
            <a:endParaRPr lang="x-none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1527EA3C-8943-0842-BF66-74BC5D71A132}"/>
              </a:ext>
            </a:extLst>
          </p:cNvPr>
          <p:cNvSpPr/>
          <p:nvPr/>
        </p:nvSpPr>
        <p:spPr>
          <a:xfrm>
            <a:off x="4876800" y="51054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3E5ADAEA-1389-AF4A-88D4-08CADD80716E}"/>
              </a:ext>
            </a:extLst>
          </p:cNvPr>
          <p:cNvSpPr/>
          <p:nvPr/>
        </p:nvSpPr>
        <p:spPr>
          <a:xfrm>
            <a:off x="6705600" y="15240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9714686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5D46E98-B0EC-5240-9336-8DF03D6DC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 fontScale="92500"/>
          </a:bodyPr>
          <a:lstStyle/>
          <a:p>
            <a:pPr marL="109728" lvl="0" indent="0" fontAlgn="base">
              <a:buNone/>
            </a:pPr>
            <a:r>
              <a:rPr lang="de-DE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de-DE" sz="2800" b="1" u="sng" dirty="0">
                <a:solidFill>
                  <a:srgbClr val="FF0000"/>
                </a:solidFill>
                <a:latin typeface="Times" pitchFamily="2" charset="0"/>
              </a:rPr>
              <a:t> 9.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Tiến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  <a:latin typeface="Times" pitchFamily="2" charset="0"/>
              </a:rPr>
              <a:t>hành</a:t>
            </a:r>
            <a:r>
              <a:rPr lang="en-US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  <a:latin typeface="Times" pitchFamily="2" charset="0"/>
              </a:rPr>
              <a:t>bốn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thí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nghiệm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sau: </a:t>
            </a:r>
            <a:endParaRPr lang="en-US" sz="2800" b="1" dirty="0">
              <a:solidFill>
                <a:schemeClr val="accent4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– Thí nghiệm 1: Nhúng thanh Fe vào dung dịch </a:t>
            </a:r>
            <a:r>
              <a:rPr lang="de-DE" sz="2800" b="1" dirty="0" smtClean="0">
                <a:solidFill>
                  <a:schemeClr val="accent4"/>
                </a:solidFill>
                <a:latin typeface="Times" pitchFamily="2" charset="0"/>
              </a:rPr>
              <a:t>FeCl</a:t>
            </a:r>
            <a:r>
              <a:rPr lang="de-DE" sz="2800" b="1" baseline="-25000" dirty="0" smtClean="0">
                <a:solidFill>
                  <a:schemeClr val="accent4"/>
                </a:solidFill>
                <a:latin typeface="Times" pitchFamily="2" charset="0"/>
              </a:rPr>
              <a:t>3</a:t>
            </a:r>
            <a:r>
              <a:rPr lang="de-DE" sz="2800" b="1" dirty="0" smtClean="0">
                <a:solidFill>
                  <a:schemeClr val="accent4"/>
                </a:solidFill>
                <a:latin typeface="Times" pitchFamily="2" charset="0"/>
              </a:rPr>
              <a:t>;</a:t>
            </a:r>
            <a:endParaRPr lang="en-US" sz="2800" b="1" dirty="0">
              <a:solidFill>
                <a:schemeClr val="accent4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– Thí nghiệm 2: Nhúng thanh Fe vào dung dịch </a:t>
            </a:r>
            <a:r>
              <a:rPr lang="de-DE" sz="2800" b="1" dirty="0" smtClean="0">
                <a:solidFill>
                  <a:schemeClr val="accent4"/>
                </a:solidFill>
                <a:latin typeface="Times" pitchFamily="2" charset="0"/>
              </a:rPr>
              <a:t>CuSO</a:t>
            </a:r>
            <a:r>
              <a:rPr lang="de-DE" sz="2800" b="1" baseline="-25000" dirty="0" smtClean="0">
                <a:solidFill>
                  <a:schemeClr val="accent4"/>
                </a:solidFill>
                <a:latin typeface="Times" pitchFamily="2" charset="0"/>
              </a:rPr>
              <a:t>4</a:t>
            </a:r>
            <a:r>
              <a:rPr lang="de-DE" sz="2800" b="1" dirty="0" smtClean="0">
                <a:solidFill>
                  <a:schemeClr val="accent4"/>
                </a:solidFill>
                <a:latin typeface="Times" pitchFamily="2" charset="0"/>
              </a:rPr>
              <a:t>;</a:t>
            </a:r>
            <a:endParaRPr lang="en-US" sz="2800" b="1" dirty="0">
              <a:solidFill>
                <a:schemeClr val="accent4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– Thí nghiệm 3: Nhúng thanh Cu vào dung dịch </a:t>
            </a:r>
            <a:r>
              <a:rPr lang="de-DE" sz="2800" b="1" dirty="0" smtClean="0">
                <a:solidFill>
                  <a:schemeClr val="accent4"/>
                </a:solidFill>
                <a:latin typeface="Times" pitchFamily="2" charset="0"/>
              </a:rPr>
              <a:t>FeCl</a:t>
            </a:r>
            <a:r>
              <a:rPr lang="de-DE" sz="2800" b="1" baseline="-25000" dirty="0">
                <a:solidFill>
                  <a:schemeClr val="accent4"/>
                </a:solidFill>
                <a:latin typeface="Times" pitchFamily="2" charset="0"/>
              </a:rPr>
              <a:t>3</a:t>
            </a:r>
            <a:r>
              <a:rPr lang="de-DE" sz="2800" b="1" dirty="0" smtClean="0">
                <a:solidFill>
                  <a:schemeClr val="accent4"/>
                </a:solidFill>
                <a:latin typeface="Times" pitchFamily="2" charset="0"/>
              </a:rPr>
              <a:t>; </a:t>
            </a:r>
            <a:endParaRPr lang="en-US" sz="2800" b="1" dirty="0">
              <a:solidFill>
                <a:schemeClr val="accent4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–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Thí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nghiệm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4: Cho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thanh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Fe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tiếp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xúc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với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thanh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Cu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rồi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nhúng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vào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dung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de-DE" sz="2800" b="1" dirty="0" err="1">
                <a:solidFill>
                  <a:schemeClr val="accent4"/>
                </a:solidFill>
                <a:latin typeface="Times" pitchFamily="2" charset="0"/>
              </a:rPr>
              <a:t>dịch</a:t>
            </a: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 HCl.</a:t>
            </a:r>
            <a:endParaRPr lang="en-US" sz="2800" b="1" dirty="0">
              <a:solidFill>
                <a:schemeClr val="accent4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de-DE" sz="2800" b="1" dirty="0">
                <a:solidFill>
                  <a:schemeClr val="accent4"/>
                </a:solidFill>
                <a:latin typeface="Times" pitchFamily="2" charset="0"/>
              </a:rPr>
              <a:t>Số trường hợp xuất hiện ăn mòn điện hoá </a:t>
            </a:r>
            <a:r>
              <a:rPr lang="de-DE" sz="2800" b="1" dirty="0" smtClean="0">
                <a:solidFill>
                  <a:schemeClr val="accent4"/>
                </a:solidFill>
                <a:latin typeface="Times" pitchFamily="2" charset="0"/>
              </a:rPr>
              <a:t>là</a:t>
            </a:r>
          </a:p>
          <a:p>
            <a:pPr marL="109728" indent="0">
              <a:buNone/>
            </a:pPr>
            <a:endParaRPr lang="en-US" sz="2800" b="1" dirty="0">
              <a:solidFill>
                <a:schemeClr val="accent4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de-DE" sz="2800" b="1" dirty="0">
                <a:latin typeface="Times" pitchFamily="2" charset="0"/>
              </a:rPr>
              <a:t>	A.</a:t>
            </a:r>
            <a:r>
              <a:rPr lang="de-DE" sz="2800" dirty="0">
                <a:latin typeface="Times" pitchFamily="2" charset="0"/>
              </a:rPr>
              <a:t> 1.		</a:t>
            </a:r>
            <a:r>
              <a:rPr lang="de-DE" sz="2800" b="1" dirty="0">
                <a:latin typeface="Times" pitchFamily="2" charset="0"/>
              </a:rPr>
              <a:t>B.</a:t>
            </a:r>
            <a:r>
              <a:rPr lang="de-DE" sz="2800" dirty="0">
                <a:latin typeface="Times" pitchFamily="2" charset="0"/>
              </a:rPr>
              <a:t> </a:t>
            </a:r>
            <a:r>
              <a:rPr lang="de-DE" sz="2800" dirty="0" smtClean="0">
                <a:latin typeface="Times" pitchFamily="2" charset="0"/>
              </a:rPr>
              <a:t> 2</a:t>
            </a:r>
            <a:r>
              <a:rPr lang="de-DE" sz="2800" dirty="0">
                <a:latin typeface="Times" pitchFamily="2" charset="0"/>
              </a:rPr>
              <a:t>.		</a:t>
            </a:r>
            <a:r>
              <a:rPr lang="de-DE" sz="2800" b="1" dirty="0">
                <a:latin typeface="Times" pitchFamily="2" charset="0"/>
              </a:rPr>
              <a:t>C.</a:t>
            </a:r>
            <a:r>
              <a:rPr lang="de-DE" sz="2800" dirty="0">
                <a:latin typeface="Times" pitchFamily="2" charset="0"/>
              </a:rPr>
              <a:t> 4.		</a:t>
            </a:r>
            <a:r>
              <a:rPr lang="de-DE" sz="2800" b="1" dirty="0">
                <a:latin typeface="Times" pitchFamily="2" charset="0"/>
              </a:rPr>
              <a:t>D.</a:t>
            </a:r>
            <a:r>
              <a:rPr lang="de-DE" sz="2800" dirty="0">
                <a:latin typeface="Times" pitchFamily="2" charset="0"/>
              </a:rPr>
              <a:t> 3.</a:t>
            </a:r>
            <a:endParaRPr lang="en-US" sz="2800" dirty="0">
              <a:latin typeface="Times" pitchFamily="2" charset="0"/>
            </a:endParaRPr>
          </a:p>
          <a:p>
            <a:pPr marL="109728" indent="0">
              <a:buNone/>
            </a:pPr>
            <a:endParaRPr lang="x-none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627F930C-E32B-9143-AC74-9CF5D5AA74F5}"/>
              </a:ext>
            </a:extLst>
          </p:cNvPr>
          <p:cNvSpPr/>
          <p:nvPr/>
        </p:nvSpPr>
        <p:spPr>
          <a:xfrm>
            <a:off x="3200400" y="42672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2354822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5D46E98-B0EC-5240-9336-8DF03D6DC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Autofit/>
          </a:bodyPr>
          <a:lstStyle/>
          <a:p>
            <a:pPr marL="109728" lvl="0" indent="0" fontAlgn="base">
              <a:buNone/>
            </a:pPr>
            <a:r>
              <a:rPr lang="en-US" sz="2800" b="1" u="sng" dirty="0" err="1">
                <a:solidFill>
                  <a:srgbClr val="FF0000"/>
                </a:solidFill>
                <a:latin typeface="Times" pitchFamily="2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" pitchFamily="2" charset="0"/>
              </a:rPr>
              <a:t> 10.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Tiến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hành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các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thí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nghiệm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sau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:</a:t>
            </a:r>
          </a:p>
          <a:p>
            <a:pPr marL="109728" indent="0">
              <a:buNone/>
            </a:pP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	(a) Cho gang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tác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với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H</a:t>
            </a:r>
            <a:r>
              <a:rPr lang="en-US" sz="2600" b="1" baseline="-25000" dirty="0" smtClean="0">
                <a:solidFill>
                  <a:srgbClr val="0070C0"/>
                </a:solidFill>
                <a:latin typeface="Times" pitchFamily="2" charset="0"/>
              </a:rPr>
              <a:t>2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SO</a:t>
            </a:r>
            <a:r>
              <a:rPr lang="en-US" sz="2600" b="1" baseline="-25000" dirty="0" smtClean="0">
                <a:solidFill>
                  <a:srgbClr val="0070C0"/>
                </a:solidFill>
                <a:latin typeface="Times" pitchFamily="2" charset="0"/>
              </a:rPr>
              <a:t>4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loãng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.</a:t>
            </a:r>
          </a:p>
          <a:p>
            <a:pPr marL="109728" indent="0">
              <a:buNone/>
            </a:pP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	(b) Cho Fe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tác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với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Fe(NO</a:t>
            </a:r>
            <a:r>
              <a:rPr lang="en-US" sz="2600" b="1" baseline="-25000" dirty="0" smtClean="0">
                <a:solidFill>
                  <a:srgbClr val="0070C0"/>
                </a:solidFill>
                <a:latin typeface="Times" pitchFamily="2" charset="0"/>
              </a:rPr>
              <a:t>3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)</a:t>
            </a:r>
            <a:r>
              <a:rPr lang="en-US" sz="2600" b="1" baseline="-25000" dirty="0" smtClean="0">
                <a:solidFill>
                  <a:srgbClr val="0070C0"/>
                </a:solidFill>
                <a:latin typeface="Times" pitchFamily="2" charset="0"/>
              </a:rPr>
              <a:t>3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.</a:t>
            </a:r>
            <a:endParaRPr lang="en-US" sz="2600" b="1" dirty="0">
              <a:solidFill>
                <a:srgbClr val="0070C0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	(c) Cho Al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tác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với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hỗn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hợp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gồm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HCl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và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CuSO</a:t>
            </a:r>
            <a:r>
              <a:rPr lang="en-US" sz="2600" b="1" baseline="-25000" dirty="0" smtClean="0">
                <a:solidFill>
                  <a:srgbClr val="0070C0"/>
                </a:solidFill>
                <a:latin typeface="Times" pitchFamily="2" charset="0"/>
              </a:rPr>
              <a:t>4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.</a:t>
            </a:r>
            <a:endParaRPr lang="en-US" sz="2600" b="1" dirty="0">
              <a:solidFill>
                <a:srgbClr val="0070C0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	(d) Cho Fe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tác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với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dung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dịch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Cu(NO</a:t>
            </a:r>
            <a:r>
              <a:rPr lang="en-US" sz="2600" b="1" baseline="-25000" dirty="0" smtClean="0">
                <a:solidFill>
                  <a:srgbClr val="0070C0"/>
                </a:solidFill>
                <a:latin typeface="Times" pitchFamily="2" charset="0"/>
              </a:rPr>
              <a:t>3)2.</a:t>
            </a:r>
            <a:endParaRPr lang="en-US" sz="2600" b="1" baseline="-25000" dirty="0">
              <a:solidFill>
                <a:srgbClr val="0070C0"/>
              </a:solidFill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	(e) Cho Al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và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Fe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tác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với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khí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Cl</a:t>
            </a:r>
            <a:r>
              <a:rPr lang="en-US" sz="2600" b="1" baseline="-25000" dirty="0" smtClean="0">
                <a:solidFill>
                  <a:srgbClr val="0070C0"/>
                </a:solidFill>
                <a:latin typeface="Times" pitchFamily="2" charset="0"/>
              </a:rPr>
              <a:t>2</a:t>
            </a:r>
            <a:r>
              <a:rPr lang="en-US" sz="2600" b="1" dirty="0" smtClean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khô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.</a:t>
            </a:r>
          </a:p>
          <a:p>
            <a:pPr marL="109728" indent="0">
              <a:buNone/>
            </a:pP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Trong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các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thí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nghiệm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trên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,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số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thí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nghiệm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có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hiện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tượng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ăn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mòn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điện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hóa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" pitchFamily="2" charset="0"/>
              </a:rPr>
              <a:t>học</a:t>
            </a:r>
            <a:r>
              <a:rPr lang="en-US" sz="2600" b="1" dirty="0">
                <a:solidFill>
                  <a:srgbClr val="0070C0"/>
                </a:solidFill>
                <a:latin typeface="Times" pitchFamily="2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Times" pitchFamily="2" charset="0"/>
              </a:rPr>
              <a:t>là</a:t>
            </a:r>
            <a:endParaRPr lang="en-US" sz="2600" b="1" dirty="0" smtClean="0">
              <a:solidFill>
                <a:srgbClr val="0070C0"/>
              </a:solidFill>
              <a:latin typeface="Times" pitchFamily="2" charset="0"/>
            </a:endParaRPr>
          </a:p>
          <a:p>
            <a:pPr marL="109728" indent="0">
              <a:buNone/>
            </a:pPr>
            <a:endParaRPr lang="en-US" sz="2600" b="1" dirty="0">
              <a:latin typeface="Times" pitchFamily="2" charset="0"/>
            </a:endParaRPr>
          </a:p>
          <a:p>
            <a:pPr marL="109728" indent="0">
              <a:buNone/>
            </a:pPr>
            <a:r>
              <a:rPr lang="en-US" sz="2600" dirty="0">
                <a:latin typeface="Times" pitchFamily="2" charset="0"/>
              </a:rPr>
              <a:t>	</a:t>
            </a:r>
            <a:r>
              <a:rPr lang="en-US" sz="2600" b="1" dirty="0">
                <a:latin typeface="Times" pitchFamily="2" charset="0"/>
              </a:rPr>
              <a:t>A.</a:t>
            </a:r>
            <a:r>
              <a:rPr lang="en-US" sz="2600" dirty="0">
                <a:latin typeface="Times" pitchFamily="2" charset="0"/>
              </a:rPr>
              <a:t> 4.		</a:t>
            </a:r>
            <a:r>
              <a:rPr lang="en-US" sz="2600" b="1" dirty="0">
                <a:latin typeface="Times" pitchFamily="2" charset="0"/>
              </a:rPr>
              <a:t>B.</a:t>
            </a:r>
            <a:r>
              <a:rPr lang="en-US" sz="2600" dirty="0">
                <a:latin typeface="Times" pitchFamily="2" charset="0"/>
              </a:rPr>
              <a:t> 2.		</a:t>
            </a:r>
            <a:r>
              <a:rPr lang="en-US" sz="2600" b="1" dirty="0">
                <a:latin typeface="Times" pitchFamily="2" charset="0"/>
              </a:rPr>
              <a:t>C.</a:t>
            </a:r>
            <a:r>
              <a:rPr lang="en-US" sz="2600" dirty="0">
                <a:latin typeface="Times" pitchFamily="2" charset="0"/>
              </a:rPr>
              <a:t> 5.		</a:t>
            </a:r>
            <a:r>
              <a:rPr lang="en-US" sz="2600" b="1" dirty="0">
                <a:latin typeface="Times" pitchFamily="2" charset="0"/>
              </a:rPr>
              <a:t>D.</a:t>
            </a:r>
            <a:r>
              <a:rPr lang="en-US" sz="2600" dirty="0">
                <a:latin typeface="Times" pitchFamily="2" charset="0"/>
              </a:rPr>
              <a:t> 3.</a:t>
            </a:r>
          </a:p>
          <a:p>
            <a:pPr marL="109728" indent="0">
              <a:buNone/>
            </a:pPr>
            <a:endParaRPr lang="x-none" sz="2600" dirty="0">
              <a:latin typeface="Times" pitchFamily="2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10AAB017-8378-9343-8C42-E3C6D6D8EBD6}"/>
              </a:ext>
            </a:extLst>
          </p:cNvPr>
          <p:cNvSpPr/>
          <p:nvPr/>
        </p:nvSpPr>
        <p:spPr>
          <a:xfrm>
            <a:off x="6858000" y="5029200"/>
            <a:ext cx="4572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707950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457200"/>
            <a:ext cx="8991600" cy="5410200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20: </a:t>
            </a:r>
            <a:b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 ĂN MÒN KIM LOẠI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pPr algn="just"/>
            <a:r>
              <a:rPr lang="en-US" sz="2600" b="1" i="1" u="sng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u="sng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rỉ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Symbol"/>
              <a:buChar char="Þ"/>
            </a:pP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	</a:t>
            </a:r>
            <a:r>
              <a:rPr lang="nl-NL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600" b="1" baseline="30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I. KHÁI NIỆM</a:t>
            </a:r>
          </a:p>
        </p:txBody>
      </p:sp>
      <p:pic>
        <p:nvPicPr>
          <p:cNvPr id="4" name="Picture 3" descr="19975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057400"/>
            <a:ext cx="3962400" cy="8382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696200" cy="3124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920240" lvl="6" indent="-457200">
              <a:buFont typeface="+mj-lt"/>
              <a:buAutoNum type="arabicPeriod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1920240" lvl="6" indent="-457200">
              <a:buFont typeface="+mj-lt"/>
              <a:buAutoNum type="arabicPeriod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8288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II. CÁC DẠNG ĂN MÒN KIM LOẠI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209800"/>
            <a:ext cx="4328160" cy="1600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2" y="838200"/>
            <a:ext cx="8781288" cy="5715000"/>
          </a:xfrm>
          <a:prstGeom prst="curvedDownArrow">
            <a:avLst/>
          </a:prstGeo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i="1" u="sng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u="sng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          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electron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+8/3  </a:t>
            </a:r>
          </a:p>
          <a:p>
            <a:pPr algn="just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                           3 Fe + 2O</a:t>
            </a:r>
            <a:r>
              <a:rPr lang="en-US" sz="26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600" dirty="0"/>
              <a:t>→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296" y="-79725"/>
            <a:ext cx="8229600" cy="11707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b="1" i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10400" b="1" i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10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b="1" i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10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i="1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10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i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Nhúng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kẽm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10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10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10400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loãng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kẽm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i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0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i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kẽm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òa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10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Zn.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kẽm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li.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lệch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10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10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499616"/>
            <a:ext cx="2570988" cy="2938272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382000" cy="65532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kẽm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Zn + H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nl-NL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en-US" sz="24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=&gt; Pin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Zn) ;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electron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nl-NL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Kim điện kế bị lệch </a:t>
            </a:r>
            <a:r>
              <a:rPr lang="nl-NL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endParaRPr lang="nl-NL" sz="2400" b="1" noProof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nl-NL" sz="2400" dirty="0" smtClean="0">
                <a:latin typeface="Times New Roman" pitchFamily="18" charset="0"/>
                <a:cs typeface="Times New Roman" pitchFamily="18" charset="0"/>
              </a:rPr>
              <a:t>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(Cu)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2H</a:t>
            </a:r>
            <a:r>
              <a:rPr lang="en-US" sz="2400" b="1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+ 2e</a:t>
            </a:r>
            <a:r>
              <a:rPr lang="nl-NL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en-US" sz="2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pin: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 + 2H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nl-N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Zn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Symbol" pitchFamily="18" charset="2"/>
              <a:buChar char="Þ"/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electron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dời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Symbol" pitchFamily="18" charset="2"/>
              <a:buChar char="Þ"/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534400" cy="6477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b="1" i="1" noProof="1" smtClean="0">
                <a:latin typeface="Times New Roman" pitchFamily="18" charset="0"/>
                <a:cs typeface="Times New Roman" pitchFamily="18" charset="0"/>
              </a:rPr>
              <a:t>b) Ăn mòn điện hóa học hợp kim của sắt trong không khí ẩm</a:t>
            </a:r>
          </a:p>
          <a:p>
            <a:pPr algn="just">
              <a:buNone/>
            </a:pPr>
            <a:r>
              <a:rPr lang="en-US" sz="2600" i="1" u="sng" noProof="1" smtClean="0">
                <a:latin typeface="Times New Roman" pitchFamily="18" charset="0"/>
                <a:cs typeface="Times New Roman" pitchFamily="18" charset="0"/>
              </a:rPr>
              <a:t>Ví dụ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Sự ăn mòn của gang</a:t>
            </a:r>
          </a:p>
          <a:p>
            <a:pPr algn="just"/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 Tại anot, sắt bị oxi hóa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thành </a:t>
            </a:r>
            <a:endParaRPr lang="en-US" sz="2600" noProof="1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ion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600" baseline="30000" noProof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aseline="30000" noProof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b="1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 → Fe</a:t>
            </a:r>
            <a:r>
              <a:rPr lang="en-US" sz="2600" b="1" baseline="300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600" b="1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+ 2e</a:t>
            </a:r>
          </a:p>
          <a:p>
            <a:pPr algn="just">
              <a:buNone/>
            </a:pP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Các electron được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giải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phóng</a:t>
            </a:r>
          </a:p>
          <a:p>
            <a:pPr algn="just">
              <a:buNone/>
            </a:pP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chuyển dịch đến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catot</a:t>
            </a:r>
          </a:p>
          <a:p>
            <a:pPr algn="just"/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Tại catot, O</a:t>
            </a:r>
            <a:r>
              <a:rPr lang="en-US" sz="2600" baseline="-25000" noProof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 hòa tan trong nước bị khử </a:t>
            </a:r>
          </a:p>
          <a:p>
            <a:pPr algn="just">
              <a:buNone/>
            </a:pP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thành ion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hiđroxit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6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aseline="-250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+ 2H</a:t>
            </a:r>
            <a:r>
              <a:rPr lang="en-US" sz="2600" baseline="-250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aseline="-250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+ 4e →  4OH</a:t>
            </a:r>
            <a:r>
              <a:rPr lang="en-US" sz="2600" baseline="30000" noProof="1" smtClean="0">
                <a:solidFill>
                  <a:srgbClr val="FF0000"/>
                </a:solidFill>
              </a:rPr>
              <a:t> –</a:t>
            </a:r>
          </a:p>
          <a:p>
            <a:pPr algn="just">
              <a:buNone/>
            </a:pP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Ion Fe</a:t>
            </a:r>
            <a:r>
              <a:rPr lang="en-US" sz="2600" baseline="30000" noProof="1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 tan vào dung dịch chất điện li hòa tan khí O</a:t>
            </a:r>
            <a:r>
              <a:rPr lang="en-US" sz="2600" baseline="-25000" noProof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. Ion Fe</a:t>
            </a:r>
            <a:r>
              <a:rPr lang="en-US" sz="2600" baseline="30000" noProof="1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 bị oxi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hóa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bởi ion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en-US" sz="2600" baseline="30000" noProof="1" smtClean="0"/>
              <a:t> –</a:t>
            </a:r>
            <a:r>
              <a:rPr lang="en-US" sz="2600" baseline="30000" noProof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tạo ra </a:t>
            </a:r>
            <a:r>
              <a:rPr lang="en-US" sz="2600" b="1" noProof="1" smtClean="0">
                <a:latin typeface="Times New Roman" pitchFamily="18" charset="0"/>
                <a:cs typeface="Times New Roman" pitchFamily="18" charset="0"/>
              </a:rPr>
              <a:t>gỉ sắt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có thành phần chủ yếu là </a:t>
            </a:r>
            <a:r>
              <a:rPr lang="en-US" sz="2600" b="1" noProof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600" b="1" baseline="-25000" noProof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noProof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="1" baseline="-25000" noProof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b="1" noProof="1" smtClean="0">
                <a:latin typeface="Times New Roman" pitchFamily="18" charset="0"/>
                <a:cs typeface="Times New Roman" pitchFamily="18" charset="0"/>
              </a:rPr>
              <a:t>.nH</a:t>
            </a:r>
            <a:r>
              <a:rPr lang="en-US" sz="2600" b="1" baseline="-25000" noProof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noProof="1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algn="just"/>
            <a:r>
              <a:rPr lang="en-US" sz="2600" b="1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 Trong pin 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600" noProof="1" smtClean="0">
                <a:latin typeface="Times New Roman" pitchFamily="18" charset="0"/>
                <a:cs typeface="Times New Roman" pitchFamily="18" charset="0"/>
              </a:rPr>
              <a:t>:     </a:t>
            </a:r>
            <a:r>
              <a:rPr lang="en-US" sz="2600" b="1" noProof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Catot là cực dương (+)</a:t>
            </a:r>
          </a:p>
          <a:p>
            <a:pPr algn="just">
              <a:buNone/>
            </a:pPr>
            <a:r>
              <a:rPr lang="en-US" sz="2600" b="1" noProof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600" b="1" noProof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  -  Anot </a:t>
            </a:r>
            <a:r>
              <a:rPr lang="en-US" sz="2600" b="1" noProof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 cực </a:t>
            </a:r>
            <a:r>
              <a:rPr lang="en-US" sz="2600" b="1" noProof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 </a:t>
            </a:r>
            <a:r>
              <a:rPr lang="en-US" sz="2600" b="1" noProof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(-)</a:t>
            </a:r>
            <a:endParaRPr lang="en-US" sz="2600" b="1" noProof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762001"/>
            <a:ext cx="3581400" cy="23622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i="1" noProof="1" smtClean="0">
                <a:latin typeface="Times New Roman" pitchFamily="18" charset="0"/>
                <a:cs typeface="Times New Roman" pitchFamily="18" charset="0"/>
              </a:rPr>
              <a:t>c) Điều kiện xảy ra sự ăn mòn điện hóa học</a:t>
            </a:r>
          </a:p>
          <a:p>
            <a:pPr algn="just"/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Các điện cực phải khác nhau về bản chất. (Có thể là hai kim loại khác nhau hoặc kim loại với phi kim…)</a:t>
            </a:r>
          </a:p>
          <a:p>
            <a:pPr algn="just">
              <a:buNone/>
            </a:pP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 Trong hai cặp kim loại thì kim loại mạnh hơn đóng vai trò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cực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(-)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còn kim loại yếu hơn đóng vai trò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cực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(+).</a:t>
            </a:r>
            <a:endParaRPr lang="en-US" sz="2800" noProof="1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Các điện cực phải tiếp xúc với nhau trực tiếp hoặc gián tiếp qua dây dẫn</a:t>
            </a:r>
          </a:p>
          <a:p>
            <a:pPr algn="just"/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Các điện cực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phải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cùng tiếp xúc với dung </a:t>
            </a:r>
            <a:r>
              <a:rPr lang="en-US" sz="2800" noProof="1" smtClean="0">
                <a:latin typeface="Times New Roman" pitchFamily="18" charset="0"/>
                <a:cs typeface="Times New Roman" pitchFamily="18" charset="0"/>
              </a:rPr>
              <a:t>dịch chất điện li</a:t>
            </a:r>
          </a:p>
          <a:p>
            <a:pPr algn="just">
              <a:buNone/>
            </a:pPr>
            <a:r>
              <a:rPr lang="en-US" sz="2800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Thiếu một trong 3 điều kiện sẽ không xảy ra sự ăn mòn điện hóa học</a:t>
            </a:r>
            <a:endParaRPr lang="en-US" sz="2800" noProof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662</TotalTime>
  <Words>1092</Words>
  <Application>Microsoft Office PowerPoint</Application>
  <PresentationFormat>On-screen Show (4:3)</PresentationFormat>
  <Paragraphs>130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Calibri</vt:lpstr>
      <vt:lpstr>Cambria Math</vt:lpstr>
      <vt:lpstr>Lucida Sans Unicode</vt:lpstr>
      <vt:lpstr>Symbol</vt:lpstr>
      <vt:lpstr>Times</vt:lpstr>
      <vt:lpstr>Times New Roman</vt:lpstr>
      <vt:lpstr>Verdana</vt:lpstr>
      <vt:lpstr>Wingdings 2</vt:lpstr>
      <vt:lpstr>Wingdings 3</vt:lpstr>
      <vt:lpstr>Concourse</vt:lpstr>
      <vt:lpstr>PowerPoint Presentation</vt:lpstr>
      <vt:lpstr>BÀI 20:  SỰ ĂN MÒN KIM LOẠI</vt:lpstr>
      <vt:lpstr>I. KHÁI NIỆM</vt:lpstr>
      <vt:lpstr>II. CÁC DẠNG ĂN MÒN KIM LOẠI</vt:lpstr>
      <vt:lpstr>1. Ăn mòn hóa học</vt:lpstr>
      <vt:lpstr>2. Ăn mòn điện hóa học</vt:lpstr>
      <vt:lpstr>PowerPoint Presentation</vt:lpstr>
      <vt:lpstr>PowerPoint Presentation</vt:lpstr>
      <vt:lpstr>PowerPoint Presentation</vt:lpstr>
      <vt:lpstr>III. CHỐNG ĂN MÒN KIM LOẠI</vt:lpstr>
      <vt:lpstr>PowerPoint Presentation</vt:lpstr>
      <vt:lpstr>BÀI TẬP CỦNG CỐ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Dell</cp:lastModifiedBy>
  <cp:revision>57</cp:revision>
  <dcterms:created xsi:type="dcterms:W3CDTF">2021-01-15T09:05:43Z</dcterms:created>
  <dcterms:modified xsi:type="dcterms:W3CDTF">2021-12-12T15:03:16Z</dcterms:modified>
</cp:coreProperties>
</file>